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333" r:id="rId2"/>
    <p:sldId id="334" r:id="rId3"/>
    <p:sldId id="335" r:id="rId4"/>
    <p:sldId id="336" r:id="rId5"/>
    <p:sldId id="337" r:id="rId6"/>
    <p:sldId id="338" r:id="rId7"/>
    <p:sldId id="339" r:id="rId8"/>
    <p:sldId id="341" r:id="rId9"/>
    <p:sldId id="342" r:id="rId10"/>
    <p:sldId id="343" r:id="rId11"/>
    <p:sldId id="340" r:id="rId12"/>
    <p:sldId id="28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9900"/>
    <a:srgbClr val="FF0000"/>
    <a:srgbClr val="990033"/>
    <a:srgbClr val="6600FF"/>
    <a:srgbClr val="000099"/>
    <a:srgbClr val="FF3399"/>
    <a:srgbClr val="FF0066"/>
    <a:srgbClr val="CC33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78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0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0572A3C9-A2CE-4C96-A5FE-2A873F3AF0F2}" type="datetimeFigureOut">
              <a:rPr lang="ar-IQ" smtClean="0"/>
              <a:t>10/03/1440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5D1D9C84-2D91-45F5-9DCD-84CB67CC235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30482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1D9C84-2D91-45F5-9DCD-84CB67CC2355}" type="slidenum">
              <a:rPr lang="ar-IQ" smtClean="0"/>
              <a:t>5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91955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1D9C84-2D91-45F5-9DCD-84CB67CC2355}" type="slidenum">
              <a:rPr lang="ar-IQ" smtClean="0"/>
              <a:t>6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61496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1D9C84-2D91-45F5-9DCD-84CB67CC2355}" type="slidenum">
              <a:rPr lang="ar-IQ" smtClean="0"/>
              <a:t>7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75790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1D9C84-2D91-45F5-9DCD-84CB67CC2355}" type="slidenum">
              <a:rPr lang="ar-IQ" smtClean="0"/>
              <a:t>8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88480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1D9C84-2D91-45F5-9DCD-84CB67CC2355}" type="slidenum">
              <a:rPr lang="ar-IQ" smtClean="0"/>
              <a:t>9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71732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1D9C84-2D91-45F5-9DCD-84CB67CC2355}" type="slidenum">
              <a:rPr lang="ar-IQ" smtClean="0"/>
              <a:t>10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43012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1D9C84-2D91-45F5-9DCD-84CB67CC2355}" type="slidenum">
              <a:rPr lang="ar-IQ" smtClean="0"/>
              <a:t>11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96845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586F8-310B-467B-9321-3A8BB4365E98}" type="datetimeFigureOut">
              <a:rPr lang="en-US" smtClean="0"/>
              <a:t>11/18/2018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1E47E9A-BAC0-4366-A180-9860639D0EB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586F8-310B-467B-9321-3A8BB4365E98}" type="datetimeFigureOut">
              <a:rPr lang="en-US" smtClean="0"/>
              <a:t>11/18/2018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47E9A-BAC0-4366-A180-9860639D0EB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586F8-310B-467B-9321-3A8BB4365E98}" type="datetimeFigureOut">
              <a:rPr lang="en-US" smtClean="0"/>
              <a:t>11/18/2018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47E9A-BAC0-4366-A180-9860639D0EB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586F8-310B-467B-9321-3A8BB4365E98}" type="datetimeFigureOut">
              <a:rPr lang="en-US" smtClean="0"/>
              <a:t>11/18/2018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1E47E9A-BAC0-4366-A180-9860639D0EB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586F8-310B-467B-9321-3A8BB4365E98}" type="datetimeFigureOut">
              <a:rPr lang="en-US" smtClean="0"/>
              <a:t>11/18/2018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47E9A-BAC0-4366-A180-9860639D0EB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586F8-310B-467B-9321-3A8BB4365E98}" type="datetimeFigureOut">
              <a:rPr lang="en-US" smtClean="0"/>
              <a:t>11/18/2018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47E9A-BAC0-4366-A180-9860639D0EB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586F8-310B-467B-9321-3A8BB4365E98}" type="datetimeFigureOut">
              <a:rPr lang="en-US" smtClean="0"/>
              <a:t>11/18/2018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1E47E9A-BAC0-4366-A180-9860639D0EB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586F8-310B-467B-9321-3A8BB4365E98}" type="datetimeFigureOut">
              <a:rPr lang="en-US" smtClean="0"/>
              <a:t>11/18/2018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47E9A-BAC0-4366-A180-9860639D0EB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586F8-310B-467B-9321-3A8BB4365E98}" type="datetimeFigureOut">
              <a:rPr lang="en-US" smtClean="0"/>
              <a:t>11/18/2018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47E9A-BAC0-4366-A180-9860639D0EB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586F8-310B-467B-9321-3A8BB4365E98}" type="datetimeFigureOut">
              <a:rPr lang="en-US" smtClean="0"/>
              <a:t>11/18/2018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47E9A-BAC0-4366-A180-9860639D0EB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586F8-310B-467B-9321-3A8BB4365E98}" type="datetimeFigureOut">
              <a:rPr lang="en-US" smtClean="0"/>
              <a:t>11/18/2018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47E9A-BAC0-4366-A180-9860639D0EB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FB586F8-310B-467B-9321-3A8BB4365E98}" type="datetimeFigureOut">
              <a:rPr lang="en-US" smtClean="0"/>
              <a:t>11/18/2018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1E47E9A-BAC0-4366-A180-9860639D0EB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0668" y="97287"/>
            <a:ext cx="4824536" cy="996674"/>
          </a:xfrm>
        </p:spPr>
        <p:txBody>
          <a:bodyPr anchor="ctr">
            <a:normAutofit fontScale="32500" lnSpcReduction="20000"/>
          </a:bodyPr>
          <a:lstStyle/>
          <a:p>
            <a:endParaRPr lang="ar-IQ" sz="1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123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Principles of Design</a:t>
            </a:r>
            <a:endParaRPr lang="en-US" sz="12300" u="sng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430497" y="992165"/>
            <a:ext cx="8713503" cy="2993553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F0A22E"/>
              </a:buClr>
            </a:pPr>
            <a:r>
              <a:rPr lang="en-US" sz="2800" b="1" dirty="0">
                <a:solidFill>
                  <a:srgbClr val="6600FF"/>
                </a:solidFill>
              </a:rPr>
              <a:t>a-	Minimum cost.</a:t>
            </a:r>
          </a:p>
          <a:p>
            <a:pPr algn="just">
              <a:buClr>
                <a:srgbClr val="F0A22E"/>
              </a:buClr>
            </a:pPr>
            <a:r>
              <a:rPr lang="en-US" sz="2800" b="1" dirty="0">
                <a:solidFill>
                  <a:srgbClr val="6600FF"/>
                </a:solidFill>
              </a:rPr>
              <a:t>b-	Minimum weight.</a:t>
            </a:r>
          </a:p>
          <a:p>
            <a:pPr algn="just">
              <a:buClr>
                <a:srgbClr val="F0A22E"/>
              </a:buClr>
            </a:pPr>
            <a:r>
              <a:rPr lang="en-US" sz="2800" b="1" dirty="0">
                <a:solidFill>
                  <a:srgbClr val="6600FF"/>
                </a:solidFill>
              </a:rPr>
              <a:t>c-	Minimum construction.</a:t>
            </a:r>
          </a:p>
          <a:p>
            <a:pPr algn="just">
              <a:buClr>
                <a:srgbClr val="F0A22E"/>
              </a:buClr>
            </a:pPr>
            <a:r>
              <a:rPr lang="en-US" sz="2800" b="1" dirty="0">
                <a:solidFill>
                  <a:srgbClr val="6600FF"/>
                </a:solidFill>
              </a:rPr>
              <a:t>d-	Minimum labor.</a:t>
            </a:r>
          </a:p>
          <a:p>
            <a:pPr algn="just">
              <a:buClr>
                <a:srgbClr val="F0A22E"/>
              </a:buClr>
            </a:pPr>
            <a:r>
              <a:rPr lang="en-US" sz="2800" b="1" dirty="0">
                <a:solidFill>
                  <a:srgbClr val="6600FF"/>
                </a:solidFill>
              </a:rPr>
              <a:t>e-	Minimum cost of manufacture.</a:t>
            </a:r>
          </a:p>
          <a:p>
            <a:pPr algn="just">
              <a:buClr>
                <a:srgbClr val="F0A22E"/>
              </a:buClr>
            </a:pPr>
            <a:r>
              <a:rPr lang="en-US" sz="2800" b="1" dirty="0">
                <a:solidFill>
                  <a:srgbClr val="6600FF"/>
                </a:solidFill>
              </a:rPr>
              <a:t>f-	Maximum efficiency of operation to owner.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19CFF44-C4F4-499D-AE75-2779F13CD1D8}"/>
              </a:ext>
            </a:extLst>
          </p:cNvPr>
          <p:cNvSpPr txBox="1">
            <a:spLocks/>
          </p:cNvSpPr>
          <p:nvPr/>
        </p:nvSpPr>
        <p:spPr>
          <a:xfrm>
            <a:off x="1547664" y="4111099"/>
            <a:ext cx="5421652" cy="996674"/>
          </a:xfrm>
          <a:prstGeom prst="rect">
            <a:avLst/>
          </a:prstGeom>
        </p:spPr>
        <p:txBody>
          <a:bodyPr vert="horz" anchor="ctr">
            <a:normAutofit fontScale="32500" lnSpcReduction="20000"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IQ" sz="1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12300" u="sng" dirty="0">
                <a:solidFill>
                  <a:srgbClr val="00B050"/>
                </a:solidFill>
                <a:latin typeface="Times New Roman" panose="02020603050405020304" pitchFamily="18" charset="0"/>
              </a:rPr>
              <a:t>Structural Requirements</a:t>
            </a:r>
            <a:endParaRPr lang="en-US" sz="12300" u="sng" dirty="0">
              <a:solidFill>
                <a:srgbClr val="00B050"/>
              </a:solidFill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3C616DBF-0A56-4943-A78C-D10B0230ECCF}"/>
              </a:ext>
            </a:extLst>
          </p:cNvPr>
          <p:cNvSpPr txBox="1">
            <a:spLocks/>
          </p:cNvSpPr>
          <p:nvPr/>
        </p:nvSpPr>
        <p:spPr>
          <a:xfrm>
            <a:off x="215248" y="5233154"/>
            <a:ext cx="8713503" cy="1265361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F0A22E"/>
              </a:buClr>
            </a:pPr>
            <a:r>
              <a:rPr lang="en-US" sz="2800" b="1" dirty="0">
                <a:solidFill>
                  <a:srgbClr val="FF0000"/>
                </a:solidFill>
              </a:rPr>
              <a:t>The designer’s task of assessing whether or not a structure will satisfy the structural requirements of serviceability and strength</a:t>
            </a:r>
            <a:r>
              <a:rPr lang="en-US" sz="2800" b="1" dirty="0">
                <a:solidFill>
                  <a:srgbClr val="6600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27293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0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3084" y="205998"/>
            <a:ext cx="7632848" cy="667417"/>
          </a:xfrm>
        </p:spPr>
        <p:txBody>
          <a:bodyPr anchor="ctr">
            <a:normAutofit fontScale="25000" lnSpcReduction="20000"/>
          </a:bodyPr>
          <a:lstStyle/>
          <a:p>
            <a:endParaRPr lang="ar-IQ" sz="1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123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Structure behavior</a:t>
            </a:r>
            <a:endParaRPr lang="en-US" sz="12300" u="sng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D09FAA1C-9DCF-4869-AA55-29CEEDEA9223}"/>
              </a:ext>
            </a:extLst>
          </p:cNvPr>
          <p:cNvSpPr txBox="1">
            <a:spLocks/>
          </p:cNvSpPr>
          <p:nvPr/>
        </p:nvSpPr>
        <p:spPr>
          <a:xfrm>
            <a:off x="267020" y="980728"/>
            <a:ext cx="8208912" cy="1763497"/>
          </a:xfrm>
          <a:prstGeom prst="rect">
            <a:avLst/>
          </a:prstGeom>
        </p:spPr>
        <p:txBody>
          <a:bodyPr vert="horz" anchor="ctr">
            <a:normAutofit fontScale="40000" lnSpcReduction="20000"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5900" dirty="0">
                <a:solidFill>
                  <a:srgbClr val="0033CC"/>
                </a:solidFill>
                <a:latin typeface="+mj-lt"/>
              </a:rPr>
              <a:t>The behavior of a structure depends on the load-transferring action of its members and joints. This may be almost entirely by axial tension or compression, as in the triangulated structures with joint loading as shown in Figure below:</a:t>
            </a:r>
          </a:p>
          <a:p>
            <a:endParaRPr lang="ar-IQ" sz="1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BB48D29-3AE0-4541-B518-21FC331756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808" y="2744225"/>
            <a:ext cx="8518383" cy="357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77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0668" y="97287"/>
            <a:ext cx="5133620" cy="667417"/>
          </a:xfrm>
        </p:spPr>
        <p:txBody>
          <a:bodyPr anchor="ctr">
            <a:normAutofit fontScale="25000" lnSpcReduction="20000"/>
          </a:bodyPr>
          <a:lstStyle/>
          <a:p>
            <a:endParaRPr lang="ar-IQ" sz="1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123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Fire-Resistant construction</a:t>
            </a:r>
            <a:endParaRPr lang="en-US" sz="12300" u="sng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75288" y="1136182"/>
            <a:ext cx="7113332" cy="1044355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F0A22E"/>
              </a:buClr>
            </a:pPr>
            <a:r>
              <a:rPr lang="en-US" sz="2800" b="1" dirty="0">
                <a:solidFill>
                  <a:srgbClr val="6600FF"/>
                </a:solidFill>
              </a:rPr>
              <a:t> </a:t>
            </a:r>
            <a:r>
              <a:rPr lang="en-US" sz="2800" b="1" u="sng" dirty="0">
                <a:solidFill>
                  <a:srgbClr val="6600FF"/>
                </a:solidFill>
              </a:rPr>
              <a:t>Fire-Protection Materials</a:t>
            </a:r>
          </a:p>
          <a:p>
            <a:pPr algn="just">
              <a:buClr>
                <a:srgbClr val="F0A22E"/>
              </a:buClr>
            </a:pPr>
            <a:r>
              <a:rPr lang="en-US" sz="2800" b="1" dirty="0">
                <a:solidFill>
                  <a:srgbClr val="6600FF"/>
                </a:solidFill>
              </a:rPr>
              <a:t> 1. Gypsum</a:t>
            </a:r>
          </a:p>
          <a:p>
            <a:pPr algn="just">
              <a:buClr>
                <a:srgbClr val="F0A22E"/>
              </a:buClr>
            </a:pPr>
            <a:r>
              <a:rPr lang="en-US" sz="2800" b="1" dirty="0">
                <a:solidFill>
                  <a:srgbClr val="6600FF"/>
                </a:solidFill>
              </a:rPr>
              <a:t> 2.  Spray-Applied Materials</a:t>
            </a:r>
          </a:p>
          <a:p>
            <a:pPr algn="just">
              <a:buClr>
                <a:srgbClr val="F0A22E"/>
              </a:buClr>
            </a:pPr>
            <a:r>
              <a:rPr lang="en-US" sz="2800" b="1" dirty="0">
                <a:solidFill>
                  <a:srgbClr val="6600FF"/>
                </a:solidFill>
              </a:rPr>
              <a:t> 	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574FE74-D6E7-4E07-886D-60DDA97C0E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2072483"/>
            <a:ext cx="4871126" cy="4688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9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1196752"/>
            <a:ext cx="7560840" cy="2880320"/>
          </a:xfrm>
        </p:spPr>
        <p:txBody>
          <a:bodyPr anchor="ctr">
            <a:normAutofit/>
          </a:bodyPr>
          <a:lstStyle/>
          <a:p>
            <a:pPr algn="ctr"/>
            <a:r>
              <a:rPr lang="en-US" sz="6000" b="1" dirty="0">
                <a:solidFill>
                  <a:srgbClr val="FF0066"/>
                </a:solidFill>
                <a:latin typeface="Freestyle Script" pitchFamily="66" charset="0"/>
              </a:rPr>
              <a:t>THANKS FOR  YOUR   ATTENTION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26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0668" y="97287"/>
            <a:ext cx="6285748" cy="996674"/>
          </a:xfrm>
        </p:spPr>
        <p:txBody>
          <a:bodyPr anchor="ctr">
            <a:normAutofit fontScale="25000" lnSpcReduction="20000"/>
          </a:bodyPr>
          <a:lstStyle/>
          <a:p>
            <a:endParaRPr lang="ar-IQ" sz="1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123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ASD and LRFD Specifications</a:t>
            </a:r>
            <a:endParaRPr lang="en-US" sz="12300" u="sng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63972" y="1412776"/>
            <a:ext cx="8498254" cy="175473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F0A22E"/>
              </a:buClr>
            </a:pPr>
            <a:r>
              <a:rPr lang="en-US" sz="2800" b="1" dirty="0">
                <a:solidFill>
                  <a:srgbClr val="6600FF"/>
                </a:solidFill>
              </a:rPr>
              <a:t>ASD: The AISC specification for ASD establishes allowable unit stresses that, under service loads on a structure, may not be exceeded in structural members or their connections. 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19CFF44-C4F4-499D-AE75-2779F13CD1D8}"/>
              </a:ext>
            </a:extLst>
          </p:cNvPr>
          <p:cNvSpPr txBox="1">
            <a:spLocks/>
          </p:cNvSpPr>
          <p:nvPr/>
        </p:nvSpPr>
        <p:spPr>
          <a:xfrm>
            <a:off x="163972" y="4111099"/>
            <a:ext cx="8816055" cy="996674"/>
          </a:xfrm>
          <a:prstGeom prst="rect">
            <a:avLst/>
          </a:prstGeom>
        </p:spPr>
        <p:txBody>
          <a:bodyPr vert="horz" anchor="ctr">
            <a:normAutofit fontScale="25000" lnSpcReduction="20000"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IQ" sz="1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en-US" sz="12300" dirty="0">
                <a:solidFill>
                  <a:srgbClr val="990033"/>
                </a:solidFill>
              </a:rPr>
              <a:t>LRFD: The AISC specification for LRFD requires that factors be applied to both service loads and the nominal resistance (strength) of members and connections. </a:t>
            </a:r>
          </a:p>
        </p:txBody>
      </p:sp>
    </p:spTree>
    <p:extLst>
      <p:ext uri="{BB962C8B-B14F-4D97-AF65-F5344CB8AC3E}">
        <p14:creationId xmlns:p14="http://schemas.microsoft.com/office/powerpoint/2010/main" val="415007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0668" y="97287"/>
            <a:ext cx="6285748" cy="996674"/>
          </a:xfrm>
        </p:spPr>
        <p:txBody>
          <a:bodyPr anchor="ctr">
            <a:normAutofit fontScale="40000" lnSpcReduction="20000"/>
          </a:bodyPr>
          <a:lstStyle/>
          <a:p>
            <a:endParaRPr lang="ar-IQ" sz="1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123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Design philosophies </a:t>
            </a:r>
            <a:endParaRPr lang="en-US" sz="12300" u="sng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3000" y="2348880"/>
            <a:ext cx="9001000" cy="606847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F0A22E"/>
              </a:buClr>
            </a:pPr>
            <a:r>
              <a:rPr lang="en-US" sz="4000" b="1" dirty="0">
                <a:solidFill>
                  <a:srgbClr val="FF0000"/>
                </a:solidFill>
              </a:rPr>
              <a:t>Design Strength </a:t>
            </a:r>
            <a:r>
              <a:rPr lang="ar-IQ" sz="4000" b="1" dirty="0">
                <a:solidFill>
                  <a:srgbClr val="6600FF"/>
                </a:solidFill>
              </a:rPr>
              <a:t>&lt; </a:t>
            </a:r>
            <a:r>
              <a:rPr lang="en-US" sz="4000" b="1" dirty="0">
                <a:solidFill>
                  <a:srgbClr val="6600FF"/>
                </a:solidFill>
              </a:rPr>
              <a:t> </a:t>
            </a:r>
            <a:r>
              <a:rPr lang="en-US" sz="4000" b="1" dirty="0">
                <a:solidFill>
                  <a:srgbClr val="C00000"/>
                </a:solidFill>
              </a:rPr>
              <a:t>Required Strength</a:t>
            </a:r>
          </a:p>
        </p:txBody>
      </p:sp>
    </p:spTree>
    <p:extLst>
      <p:ext uri="{BB962C8B-B14F-4D97-AF65-F5344CB8AC3E}">
        <p14:creationId xmlns:p14="http://schemas.microsoft.com/office/powerpoint/2010/main" val="2852388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0668" y="97287"/>
            <a:ext cx="5133620" cy="996674"/>
          </a:xfrm>
        </p:spPr>
        <p:txBody>
          <a:bodyPr anchor="ctr">
            <a:normAutofit fontScale="25000" lnSpcReduction="20000"/>
          </a:bodyPr>
          <a:lstStyle/>
          <a:p>
            <a:endParaRPr lang="ar-IQ" sz="1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123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Load combinations in LRFD </a:t>
            </a:r>
            <a:endParaRPr lang="en-US" sz="12300" u="sng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-180528" y="1412776"/>
            <a:ext cx="9144000" cy="4032448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F0A22E"/>
              </a:buClr>
            </a:pPr>
            <a:r>
              <a:rPr lang="en-US" sz="2800" b="1" dirty="0">
                <a:solidFill>
                  <a:srgbClr val="6600FF"/>
                </a:solidFill>
              </a:rPr>
              <a:t> 	LRFD- 1:    1.4D</a:t>
            </a:r>
          </a:p>
          <a:p>
            <a:pPr algn="just">
              <a:buClr>
                <a:srgbClr val="F0A22E"/>
              </a:buClr>
            </a:pPr>
            <a:r>
              <a:rPr lang="en-US" sz="2800" b="1" dirty="0">
                <a:solidFill>
                  <a:srgbClr val="6600FF"/>
                </a:solidFill>
              </a:rPr>
              <a:t> 	LRFD- 2 :   1.2D + 1.6L + 0.5(</a:t>
            </a:r>
            <a:r>
              <a:rPr lang="en-US" sz="2800" b="1" dirty="0" err="1">
                <a:solidFill>
                  <a:srgbClr val="6600FF"/>
                </a:solidFill>
              </a:rPr>
              <a:t>Lr</a:t>
            </a:r>
            <a:r>
              <a:rPr lang="en-US" sz="2800" b="1" dirty="0">
                <a:solidFill>
                  <a:srgbClr val="6600FF"/>
                </a:solidFill>
              </a:rPr>
              <a:t> or S or R)</a:t>
            </a:r>
          </a:p>
          <a:p>
            <a:pPr algn="just">
              <a:buClr>
                <a:srgbClr val="F0A22E"/>
              </a:buClr>
            </a:pPr>
            <a:r>
              <a:rPr lang="en-US" sz="2800" b="1" dirty="0">
                <a:solidFill>
                  <a:srgbClr val="6600FF"/>
                </a:solidFill>
              </a:rPr>
              <a:t> 	LRFD- 3 :    1.2D + 1.6(</a:t>
            </a:r>
            <a:r>
              <a:rPr lang="en-US" sz="2800" b="1" dirty="0" err="1">
                <a:solidFill>
                  <a:srgbClr val="6600FF"/>
                </a:solidFill>
              </a:rPr>
              <a:t>Lr</a:t>
            </a:r>
            <a:r>
              <a:rPr lang="en-US" sz="2800" b="1" dirty="0">
                <a:solidFill>
                  <a:srgbClr val="6600FF"/>
                </a:solidFill>
              </a:rPr>
              <a:t> or S or R) + (0.5L or 0.8W)</a:t>
            </a:r>
          </a:p>
          <a:p>
            <a:pPr algn="just">
              <a:buClr>
                <a:srgbClr val="F0A22E"/>
              </a:buClr>
            </a:pPr>
            <a:r>
              <a:rPr lang="en-US" sz="2800" b="1" dirty="0">
                <a:solidFill>
                  <a:srgbClr val="6600FF"/>
                </a:solidFill>
              </a:rPr>
              <a:t> 	LRFD- 4 :    1.2D + 0.5L + 0.5(</a:t>
            </a:r>
            <a:r>
              <a:rPr lang="en-US" sz="2800" b="1" dirty="0" err="1">
                <a:solidFill>
                  <a:srgbClr val="6600FF"/>
                </a:solidFill>
              </a:rPr>
              <a:t>Lr</a:t>
            </a:r>
            <a:r>
              <a:rPr lang="en-US" sz="2800" b="1" dirty="0">
                <a:solidFill>
                  <a:srgbClr val="6600FF"/>
                </a:solidFill>
              </a:rPr>
              <a:t> or S or R) + 1.6W</a:t>
            </a:r>
          </a:p>
          <a:p>
            <a:pPr algn="just">
              <a:buClr>
                <a:srgbClr val="F0A22E"/>
              </a:buClr>
            </a:pPr>
            <a:r>
              <a:rPr lang="en-US" sz="2800" b="1" dirty="0">
                <a:solidFill>
                  <a:srgbClr val="6600FF"/>
                </a:solidFill>
              </a:rPr>
              <a:t> 	LRFD- 5 :    1.2D + 0.5L + 0.2S ± 1.0E</a:t>
            </a:r>
          </a:p>
          <a:p>
            <a:pPr algn="just">
              <a:buClr>
                <a:srgbClr val="F0A22E"/>
              </a:buClr>
            </a:pPr>
            <a:r>
              <a:rPr lang="en-US" sz="2800" b="1" dirty="0">
                <a:solidFill>
                  <a:srgbClr val="6600FF"/>
                </a:solidFill>
              </a:rPr>
              <a:t> 	LRFD- 6 :    0.9D ± 1.6W</a:t>
            </a:r>
          </a:p>
          <a:p>
            <a:pPr algn="just">
              <a:buClr>
                <a:srgbClr val="F0A22E"/>
              </a:buClr>
            </a:pPr>
            <a:r>
              <a:rPr lang="en-US" sz="2800" b="1" dirty="0">
                <a:solidFill>
                  <a:srgbClr val="6600FF"/>
                </a:solidFill>
              </a:rPr>
              <a:t> 	LRFD- 7 :    0.9D ± 1.0E</a:t>
            </a:r>
          </a:p>
          <a:p>
            <a:pPr algn="just">
              <a:buClr>
                <a:srgbClr val="F0A22E"/>
              </a:buClr>
            </a:pPr>
            <a:r>
              <a:rPr lang="en-US" sz="2800" b="1" dirty="0">
                <a:solidFill>
                  <a:srgbClr val="6600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759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0668" y="97287"/>
            <a:ext cx="5133620" cy="996674"/>
          </a:xfrm>
        </p:spPr>
        <p:txBody>
          <a:bodyPr anchor="ctr">
            <a:normAutofit fontScale="25000" lnSpcReduction="20000"/>
          </a:bodyPr>
          <a:lstStyle/>
          <a:p>
            <a:endParaRPr lang="ar-IQ" sz="1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123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Load combinations in  ASD </a:t>
            </a:r>
            <a:endParaRPr lang="en-US" sz="12300" u="sng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-900608" y="1412776"/>
            <a:ext cx="10044608" cy="4032448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F0A22E"/>
              </a:buClr>
            </a:pPr>
            <a:r>
              <a:rPr lang="en-US" sz="2800" b="1" dirty="0">
                <a:solidFill>
                  <a:srgbClr val="6600FF"/>
                </a:solidFill>
              </a:rPr>
              <a:t> 	ASD- 1:    D</a:t>
            </a:r>
          </a:p>
          <a:p>
            <a:pPr algn="just">
              <a:buClr>
                <a:srgbClr val="F0A22E"/>
              </a:buClr>
            </a:pPr>
            <a:r>
              <a:rPr lang="en-US" sz="2800" b="1" dirty="0">
                <a:solidFill>
                  <a:srgbClr val="6600FF"/>
                </a:solidFill>
              </a:rPr>
              <a:t> 	ASD- 2 :    D + L</a:t>
            </a:r>
          </a:p>
          <a:p>
            <a:pPr algn="just">
              <a:buClr>
                <a:srgbClr val="F0A22E"/>
              </a:buClr>
            </a:pPr>
            <a:r>
              <a:rPr lang="en-US" sz="2800" b="1" dirty="0">
                <a:solidFill>
                  <a:srgbClr val="6600FF"/>
                </a:solidFill>
              </a:rPr>
              <a:t> 	ASD- 3 :    D + (</a:t>
            </a:r>
            <a:r>
              <a:rPr lang="en-US" sz="2800" b="1" dirty="0" err="1">
                <a:solidFill>
                  <a:srgbClr val="6600FF"/>
                </a:solidFill>
              </a:rPr>
              <a:t>Lr</a:t>
            </a:r>
            <a:r>
              <a:rPr lang="en-US" sz="2800" b="1" dirty="0">
                <a:solidFill>
                  <a:srgbClr val="6600FF"/>
                </a:solidFill>
              </a:rPr>
              <a:t> or S or R) </a:t>
            </a:r>
          </a:p>
          <a:p>
            <a:pPr algn="just">
              <a:buClr>
                <a:srgbClr val="F0A22E"/>
              </a:buClr>
            </a:pPr>
            <a:r>
              <a:rPr lang="en-US" sz="2800" b="1" dirty="0">
                <a:solidFill>
                  <a:srgbClr val="6600FF"/>
                </a:solidFill>
              </a:rPr>
              <a:t> 	ASD- 4 :    D + 0.75L + 0.75(</a:t>
            </a:r>
            <a:r>
              <a:rPr lang="en-US" sz="2800" b="1" dirty="0" err="1">
                <a:solidFill>
                  <a:srgbClr val="6600FF"/>
                </a:solidFill>
              </a:rPr>
              <a:t>Lr</a:t>
            </a:r>
            <a:r>
              <a:rPr lang="en-US" sz="2800" b="1" dirty="0">
                <a:solidFill>
                  <a:srgbClr val="6600FF"/>
                </a:solidFill>
              </a:rPr>
              <a:t> or S or R) </a:t>
            </a:r>
          </a:p>
          <a:p>
            <a:pPr algn="just">
              <a:buClr>
                <a:srgbClr val="F0A22E"/>
              </a:buClr>
            </a:pPr>
            <a:r>
              <a:rPr lang="en-US" sz="2800" b="1" dirty="0">
                <a:solidFill>
                  <a:srgbClr val="6600FF"/>
                </a:solidFill>
              </a:rPr>
              <a:t> 	ASD- 5 :    D ± ( W or 0.7E)</a:t>
            </a:r>
          </a:p>
          <a:p>
            <a:pPr algn="just">
              <a:buClr>
                <a:srgbClr val="F0A22E"/>
              </a:buClr>
            </a:pPr>
            <a:r>
              <a:rPr lang="en-US" sz="2800" b="1" dirty="0">
                <a:solidFill>
                  <a:srgbClr val="6600FF"/>
                </a:solidFill>
              </a:rPr>
              <a:t> 	ASD- 6 :    D + 0.75(W or 0.7E) + 0.75L + 0.75(</a:t>
            </a:r>
            <a:r>
              <a:rPr lang="en-US" sz="2800" b="1" dirty="0" err="1">
                <a:solidFill>
                  <a:srgbClr val="6600FF"/>
                </a:solidFill>
              </a:rPr>
              <a:t>Lr</a:t>
            </a:r>
            <a:r>
              <a:rPr lang="en-US" sz="2800" b="1" dirty="0">
                <a:solidFill>
                  <a:srgbClr val="6600FF"/>
                </a:solidFill>
              </a:rPr>
              <a:t> or S or R)</a:t>
            </a:r>
          </a:p>
          <a:p>
            <a:pPr algn="just">
              <a:buClr>
                <a:srgbClr val="F0A22E"/>
              </a:buClr>
            </a:pPr>
            <a:r>
              <a:rPr lang="en-US" sz="2800" b="1" dirty="0">
                <a:solidFill>
                  <a:srgbClr val="6600FF"/>
                </a:solidFill>
              </a:rPr>
              <a:t> 	ASD- 7 :    0.6D ± (W or 0.7E)</a:t>
            </a:r>
          </a:p>
          <a:p>
            <a:pPr algn="just">
              <a:buClr>
                <a:srgbClr val="F0A22E"/>
              </a:buClr>
            </a:pPr>
            <a:r>
              <a:rPr lang="en-US" sz="2800" b="1" dirty="0">
                <a:solidFill>
                  <a:srgbClr val="6600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795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0668" y="97287"/>
            <a:ext cx="6357756" cy="667417"/>
          </a:xfrm>
        </p:spPr>
        <p:txBody>
          <a:bodyPr anchor="ctr">
            <a:normAutofit fontScale="25000" lnSpcReduction="20000"/>
          </a:bodyPr>
          <a:lstStyle/>
          <a:p>
            <a:endParaRPr lang="ar-IQ" sz="1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123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Structural Steel shape and plates</a:t>
            </a:r>
            <a:endParaRPr lang="en-US" sz="12300" u="sng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66207DA-D309-4580-8C8B-474C731FFB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552" y="980506"/>
            <a:ext cx="8177912" cy="5004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258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B47D506-6C38-45B9-9708-28CE30A351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30295"/>
            <a:ext cx="4968552" cy="6514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400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7DA3109-8604-4CDC-9E64-934B072AA7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5260" y="188640"/>
            <a:ext cx="7093177" cy="666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321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3084" y="205998"/>
            <a:ext cx="7632848" cy="667417"/>
          </a:xfrm>
        </p:spPr>
        <p:txBody>
          <a:bodyPr anchor="ctr">
            <a:normAutofit fontScale="25000" lnSpcReduction="20000"/>
          </a:bodyPr>
          <a:lstStyle/>
          <a:p>
            <a:endParaRPr lang="ar-IQ" sz="1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123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Mechanical properties under static load</a:t>
            </a:r>
            <a:endParaRPr lang="en-US" sz="12300" u="sng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20AB8D10-20FC-4751-8896-2F7C60F80AD0}"/>
              </a:ext>
            </a:extLst>
          </p:cNvPr>
          <p:cNvPicPr/>
          <p:nvPr/>
        </p:nvPicPr>
        <p:blipFill>
          <a:blip r:embed="rId3" cstate="print">
            <a:lum bright="-30000" contrast="50000"/>
          </a:blip>
          <a:srcRect/>
          <a:stretch>
            <a:fillRect/>
          </a:stretch>
        </p:blipFill>
        <p:spPr bwMode="auto">
          <a:xfrm>
            <a:off x="1043608" y="1124744"/>
            <a:ext cx="7432323" cy="4392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D09FAA1C-9DCF-4869-AA55-29CEEDEA9223}"/>
              </a:ext>
            </a:extLst>
          </p:cNvPr>
          <p:cNvSpPr txBox="1">
            <a:spLocks/>
          </p:cNvSpPr>
          <p:nvPr/>
        </p:nvSpPr>
        <p:spPr>
          <a:xfrm>
            <a:off x="1511152" y="5517232"/>
            <a:ext cx="7632848" cy="667417"/>
          </a:xfrm>
          <a:prstGeom prst="rect">
            <a:avLst/>
          </a:prstGeom>
        </p:spPr>
        <p:txBody>
          <a:bodyPr vert="horz" anchor="ctr">
            <a:normAutofit fontScale="25000" lnSpcReduction="20000"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IQ" sz="1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96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Idealised</a:t>
            </a:r>
            <a:r>
              <a:rPr lang="en-US" sz="9600" dirty="0">
                <a:solidFill>
                  <a:srgbClr val="0033CC"/>
                </a:solidFill>
                <a:latin typeface="Times New Roman" panose="02020603050405020304" pitchFamily="18" charset="0"/>
              </a:rPr>
              <a:t> stress–strain relationship for structural steel</a:t>
            </a:r>
            <a:endParaRPr lang="en-US" sz="96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884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8967</TotalTime>
  <Words>193</Words>
  <Application>Microsoft Office PowerPoint</Application>
  <PresentationFormat>On-screen Show (4:3)</PresentationFormat>
  <Paragraphs>62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Franklin Gothic Book</vt:lpstr>
      <vt:lpstr>Franklin Gothic Medium</vt:lpstr>
      <vt:lpstr>Freestyle Script</vt:lpstr>
      <vt:lpstr>Tahoma</vt:lpstr>
      <vt:lpstr>Times New Roman</vt:lpstr>
      <vt:lpstr>Wingdings 2</vt:lpstr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Ministry of Higher Education &amp;Scientific Research University of Technology Building and Construction Dep. Higher Education</dc:title>
  <dc:creator>HUSHAM</dc:creator>
  <cp:lastModifiedBy>Ahmed Mansour</cp:lastModifiedBy>
  <cp:revision>267</cp:revision>
  <dcterms:created xsi:type="dcterms:W3CDTF">2014-01-23T23:41:25Z</dcterms:created>
  <dcterms:modified xsi:type="dcterms:W3CDTF">2018-11-18T09:57:10Z</dcterms:modified>
</cp:coreProperties>
</file>